
<file path=[Content_Types].xml><?xml version="1.0" encoding="utf-8"?>
<Types xmlns="http://schemas.openxmlformats.org/package/2006/content-types">
  <Default Extension="xml" ContentType="application/vnd.openxmlformats-officedocument.presentationml.presentation.main+xml"/>
  <Default Extension="jpeg" ContentType="image/jpeg"/>
  <Default Extension="fntdata" ContentType="application/x-fontdata"/>
  <Default Extension="png" ContentType="image/png"/>
  <Default Extension="svg" ContentType="image/svg+xml"/>
  <Default Extension="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slideLayouts/slideLayout7.xml" ContentType="application/vnd.openxmlformats-officedocument.presentationml.slideLayout+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docProps/core.xml" ContentType="application/vnd.openxmlformats-package.core-properties+xml"/>
  <Override PartName="/docProps/app.xml" ContentType="application/vnd.openxmlformats-officedocument.extended-properties+xml"/>
</Types>
</file>

<file path=_rels/.rels>&#65279;<?xml version="1.0" encoding="utf-8"?><Relationships xmlns="http://schemas.openxmlformats.org/package/2006/relationships"><Relationship Type="http://schemas.openxmlformats.org/officeDocument/2006/relationships/officeDocument" Target="/ppt/presentation.xml" Id="rId1" /><Relationship Type="http://schemas.openxmlformats.org/package/2006/relationships/metadata/thumbnail" Target="/docProps/thumbnail.jpeg" Id="rId2" /><Relationship Type="http://schemas.openxmlformats.org/package/2006/relationships/metadata/core-properties" Target="/docProps/core.xml" Id="rId3" /><Relationship Type="http://schemas.openxmlformats.org/officeDocument/2006/relationships/extended-properties" Target="/docProps/app.xml" Id="rId4"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true" saveSubsetFonts="1">
  <p:sldMasterIdLst>
    <p:sldMasterId id="2147483648" r:id="rId1"/>
  </p:sldMasterIdLst>
  <p:sldIdLst>
    <p:sldId id="256" r:id="rId6"/>
    <p:sldId id="257" r:id="rId7"/>
    <p:sldId id="258" r:id="rId8"/>
    <p:sldId id="259" r:id="rId9"/>
    <p:sldId id="260" r:id="rId10"/>
  </p:sldIdLst>
  <p:sldSz cx="18288000" cy="10287000"/>
  <p:notesSz cx="6858000" cy="9144000"/>
  <p:embeddedFontLst>
    <p:embeddedFont>
      <p:font typeface="Inter Bold" panose="020B0802030000000004" charset="1"/>
      <p:regular r:id="rId11"/>
    </p:embeddedFont>
    <p:embeddedFont>
      <p:font typeface="HK Grotesk" panose="00000500000000000000" charset="1"/>
      <p:regular r:id="rId12"/>
    </p:embeddedFont>
    <p:embeddedFont>
      <p:font typeface="Open Sans" panose="00000000000000000000" charset="1"/>
      <p:regular r:id="rId13"/>
    </p:embeddedFont>
    <p:embeddedFont>
      <p:font typeface="Open Sans Bold" panose="00000000000000000000" charset="1"/>
      <p:regular r:id="rId14"/>
    </p:embeddedFont>
    <p:embeddedFont>
      <p:font typeface="HK Grotesk Bold" panose="00000800000000000000" charset="1"/>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&#65279;<?xml version="1.0" encoding="utf-8"?><Relationships xmlns="http://schemas.openxmlformats.org/package/2006/relationships"><Relationship Type="http://schemas.openxmlformats.org/officeDocument/2006/relationships/slideMaster" Target="/ppt/slideMasters/slideMaster1.xml" Id="rId1" /><Relationship Type="http://schemas.openxmlformats.org/officeDocument/2006/relationships/slide" Target="/ppt/slides/slide5.xml" Id="rId10" /><Relationship Type="http://schemas.openxmlformats.org/officeDocument/2006/relationships/font" Target="/ppt/fonts/font11.fntdata" Id="rId11" /><Relationship Type="http://schemas.openxmlformats.org/officeDocument/2006/relationships/font" Target="/ppt/fonts/font12.fntdata" Id="rId12" /><Relationship Type="http://schemas.openxmlformats.org/officeDocument/2006/relationships/font" Target="/ppt/fonts/font13.fntdata" Id="rId13" /><Relationship Type="http://schemas.openxmlformats.org/officeDocument/2006/relationships/font" Target="/ppt/fonts/font14.fntdata" Id="rId14" /><Relationship Type="http://schemas.openxmlformats.org/officeDocument/2006/relationships/font" Target="/ppt/fonts/font15.fntdata" Id="rId15" /><Relationship Type="http://schemas.openxmlformats.org/officeDocument/2006/relationships/presProps" Target="/ppt/presProps.xml" Id="rId2" /><Relationship Type="http://schemas.openxmlformats.org/officeDocument/2006/relationships/viewProps" Target="/ppt/viewProps.xml" Id="rId3" /><Relationship Type="http://schemas.openxmlformats.org/officeDocument/2006/relationships/theme" Target="/ppt/theme/theme1.xml" Id="rId4" /><Relationship Type="http://schemas.openxmlformats.org/officeDocument/2006/relationships/tableStyles" Target="/ppt/tableStyles.xml" Id="rId5" /><Relationship Type="http://schemas.openxmlformats.org/officeDocument/2006/relationships/slide" Target="/ppt/slides/slide1.xml" Id="rId6" /><Relationship Type="http://schemas.openxmlformats.org/officeDocument/2006/relationships/slide" Target="/ppt/slides/slide2.xml" Id="rId7" /><Relationship Type="http://schemas.openxmlformats.org/officeDocument/2006/relationships/slide" Target="/ppt/slides/slide3.xml" Id="rId8" /><Relationship Type="http://schemas.openxmlformats.org/officeDocument/2006/relationships/slide" Target="/ppt/slides/slide4.xml" Id="rId9" /></Relationships>
</file>

<file path=ppt/media/image1.jpeg>
</file>

<file path=ppt/media/image10.jpeg>
</file>

<file path=ppt/media/image11.jpeg>
</file>

<file path=ppt/media/image12.jpeg>
</file>

<file path=ppt/media/image2.jpeg>
</file>

<file path=ppt/media/image3.png>
</file>

<file path=ppt/media/image4.svg>
</file>

<file path=ppt/media/image5.jpeg>
</file>

<file path=ppt/media/image6.jpeg>
</file>

<file path=ppt/media/image7.jpeg>
</file>

<file path=ppt/media/image8.jpeg>
</file>

<file path=ppt/media/image9.jpeg>
</file>

<file path=ppt/slideLayouts/_rels/slideLayout7.xml.rels>&#65279;<?xml version="1.0" encoding="utf-8"?><Relationships xmlns="http://schemas.openxmlformats.org/package/2006/relationships"><Relationship Type="http://schemas.openxmlformats.org/officeDocument/2006/relationships/slideMaster" Target="/ppt/slideMasters/slideMaster1.xml" Id="rId1" /></Relationships>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&#65279;<?xml version="1.0" encoding="utf-8"?><Relationships xmlns="http://schemas.openxmlformats.org/package/2006/relationships"><Relationship Type="http://schemas.openxmlformats.org/officeDocument/2006/relationships/theme" Target="/ppt/theme/theme1.xml" Id="rId12" /><Relationship Type="http://schemas.openxmlformats.org/officeDocument/2006/relationships/slideLayout" Target="/ppt/slideLayouts/slideLayout7.xml" Id="rId7"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55" r:id="rId7"/>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&#65279;<?xml version="1.0" encoding="utf-8"?><Relationships xmlns="http://schemas.openxmlformats.org/package/2006/relationships"><Relationship Type="http://schemas.openxmlformats.org/officeDocument/2006/relationships/slideLayout" Target="/ppt/slideLayouts/slideLayout7.xml" Id="rId1" /><Relationship Type="http://schemas.openxmlformats.org/officeDocument/2006/relationships/image" Target="/ppt/media/image1.jpeg" Id="rId2" /></Relationships>
</file>

<file path=ppt/slides/_rels/slide2.xml.rels>&#65279;<?xml version="1.0" encoding="utf-8"?><Relationships xmlns="http://schemas.openxmlformats.org/package/2006/relationships"><Relationship Type="http://schemas.openxmlformats.org/officeDocument/2006/relationships/slideLayout" Target="/ppt/slideLayouts/slideLayout7.xml" Id="rId1" /><Relationship Type="http://schemas.openxmlformats.org/officeDocument/2006/relationships/image" Target="/ppt/media/image2.jpeg" Id="rId2" /><Relationship Type="http://schemas.openxmlformats.org/officeDocument/2006/relationships/image" Target="/ppt/media/image3.png" Id="rId3" /><Relationship Type="http://schemas.openxmlformats.org/officeDocument/2006/relationships/image" Target="/ppt/media/image4.svg" Id="rId4" /><Relationship Type="http://schemas.openxmlformats.org/officeDocument/2006/relationships/image" Target="/ppt/media/image5.jpeg" Id="rId5" /></Relationships>
</file>

<file path=ppt/slides/_rels/slide3.xml.rels>&#65279;<?xml version="1.0" encoding="utf-8"?><Relationships xmlns="http://schemas.openxmlformats.org/package/2006/relationships"><Relationship Type="http://schemas.openxmlformats.org/officeDocument/2006/relationships/slideLayout" Target="/ppt/slideLayouts/slideLayout7.xml" Id="rId1" /><Relationship Type="http://schemas.openxmlformats.org/officeDocument/2006/relationships/image" Target="/ppt/media/image6.jpeg" Id="rId2" /><Relationship Type="http://schemas.openxmlformats.org/officeDocument/2006/relationships/image" Target="/ppt/media/image7.jpeg" Id="rId3" /></Relationships>
</file>

<file path=ppt/slides/_rels/slide4.xml.rels>&#65279;<?xml version="1.0" encoding="utf-8"?><Relationships xmlns="http://schemas.openxmlformats.org/package/2006/relationships"><Relationship Type="http://schemas.openxmlformats.org/officeDocument/2006/relationships/slideLayout" Target="/ppt/slideLayouts/slideLayout7.xml" Id="rId1" /><Relationship Type="http://schemas.openxmlformats.org/officeDocument/2006/relationships/image" Target="/ppt/media/image8.jpeg" Id="rId2" /><Relationship Type="http://schemas.openxmlformats.org/officeDocument/2006/relationships/image" Target="/ppt/media/image9.jpeg" Id="rId3" /><Relationship Type="http://schemas.openxmlformats.org/officeDocument/2006/relationships/image" Target="/ppt/media/image10.jpeg" Id="rId4" /></Relationships>
</file>

<file path=ppt/slides/_rels/slide5.xml.rels>&#65279;<?xml version="1.0" encoding="utf-8"?><Relationships xmlns="http://schemas.openxmlformats.org/package/2006/relationships"><Relationship Type="http://schemas.openxmlformats.org/officeDocument/2006/relationships/slideLayout" Target="/ppt/slideLayouts/slideLayout7.xml" Id="rId1" /><Relationship Type="http://schemas.openxmlformats.org/officeDocument/2006/relationships/image" Target="/ppt/media/image11.jpeg" Id="rId2" /><Relationship Type="http://schemas.openxmlformats.org/officeDocument/2006/relationships/image" Target="/ppt/media/image12.jpeg" Id="rId3" /></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028700" y="1458736"/>
            <a:ext cx="16230600" cy="7799564"/>
            <a:chOff x="0" y="0"/>
            <a:chExt cx="4274726" cy="2054206"/>
          </a:xfrm>
        </p:grpSpPr>
        <p:sp>
          <p:nvSpPr>
            <p:cNvPr name="Freeform 4" id="4"/>
            <p:cNvSpPr/>
            <p:nvPr/>
          </p:nvSpPr>
          <p:spPr>
            <a:xfrm flipH="false" flipV="false" rot="0">
              <a:off x="0" y="0"/>
              <a:ext cx="4274726" cy="2054206"/>
            </a:xfrm>
            <a:custGeom>
              <a:avLst/>
              <a:gdLst/>
              <a:ahLst/>
              <a:cxnLst/>
              <a:rect r="r" b="b" t="t" l="l"/>
              <a:pathLst>
                <a:path h="2054206" w="4274726">
                  <a:moveTo>
                    <a:pt x="0" y="0"/>
                  </a:moveTo>
                  <a:lnTo>
                    <a:pt x="4274726" y="0"/>
                  </a:lnTo>
                  <a:lnTo>
                    <a:pt x="4274726" y="2054206"/>
                  </a:lnTo>
                  <a:lnTo>
                    <a:pt x="0" y="2054206"/>
                  </a:lnTo>
                  <a:close/>
                </a:path>
              </a:pathLst>
            </a:custGeom>
            <a:solidFill>
              <a:srgbClr val="FFFFFF">
                <a:alpha val="80000"/>
              </a:srgbClr>
            </a:solidFill>
          </p:spPr>
        </p:sp>
        <p:sp>
          <p:nvSpPr>
            <p:cNvPr name="TextBox 5" id="5"/>
            <p:cNvSpPr txBox="true"/>
            <p:nvPr/>
          </p:nvSpPr>
          <p:spPr>
            <a:xfrm>
              <a:off x="0" y="-38100"/>
              <a:ext cx="4274726" cy="2092306"/>
            </a:xfrm>
            <a:prstGeom prst="rect">
              <a:avLst/>
            </a:prstGeom>
          </p:spPr>
          <p:txBody>
            <a:bodyPr anchor="ctr" rtlCol="false" tIns="50800" lIns="50800" bIns="50800" rIns="50800"/>
            <a:lstStyle/>
            <a:p>
              <a:pPr algn="ctr">
                <a:lnSpc>
                  <a:spcPts val="2659"/>
                </a:lnSpc>
              </a:pPr>
            </a:p>
          </p:txBody>
        </p:sp>
      </p:grpSp>
      <p:sp>
        <p:nvSpPr>
          <p:cNvPr name="TextBox 6" id="6"/>
          <p:cNvSpPr txBox="true"/>
          <p:nvPr/>
        </p:nvSpPr>
        <p:spPr>
          <a:xfrm rot="0">
            <a:off x="2423358" y="3813600"/>
            <a:ext cx="13441285" cy="3337486"/>
          </a:xfrm>
          <a:prstGeom prst="rect">
            <a:avLst/>
          </a:prstGeom>
        </p:spPr>
        <p:txBody>
          <a:bodyPr anchor="t" rtlCol="false" tIns="0" lIns="0" bIns="0" rIns="0">
            <a:spAutoFit/>
          </a:bodyPr>
          <a:lstStyle/>
          <a:p>
            <a:pPr algn="ctr">
              <a:lnSpc>
                <a:spcPts val="12897"/>
              </a:lnSpc>
            </a:pPr>
            <a:r>
              <a:rPr lang="en-US" b="true" sz="12897" spc="-644">
                <a:solidFill>
                  <a:srgbClr val="006838"/>
                </a:solidFill>
                <a:latin typeface="Inter Bold"/>
                <a:ea typeface="Inter Bold"/>
                <a:cs typeface="Inter Bold"/>
                <a:sym typeface="Inter Bold"/>
              </a:rPr>
              <a:t>LEARNATHON 4.0 PROJECT</a:t>
            </a:r>
          </a:p>
        </p:txBody>
      </p:sp>
      <p:sp>
        <p:nvSpPr>
          <p:cNvPr name="TextBox 7" id="7"/>
          <p:cNvSpPr txBox="true"/>
          <p:nvPr/>
        </p:nvSpPr>
        <p:spPr>
          <a:xfrm rot="0">
            <a:off x="760983" y="8201088"/>
            <a:ext cx="16498317" cy="755017"/>
          </a:xfrm>
          <a:prstGeom prst="rect">
            <a:avLst/>
          </a:prstGeom>
        </p:spPr>
        <p:txBody>
          <a:bodyPr anchor="t" rtlCol="false" tIns="0" lIns="0" bIns="0" rIns="0">
            <a:spAutoFit/>
          </a:bodyPr>
          <a:lstStyle/>
          <a:p>
            <a:pPr algn="ctr">
              <a:lnSpc>
                <a:spcPts val="6159"/>
              </a:lnSpc>
              <a:spcBef>
                <a:spcPct val="0"/>
              </a:spcBef>
            </a:pPr>
            <a:r>
              <a:rPr lang="en-US" sz="4399">
                <a:solidFill>
                  <a:srgbClr val="000000"/>
                </a:solidFill>
                <a:latin typeface="HK Grotesk"/>
                <a:ea typeface="HK Grotesk"/>
                <a:cs typeface="HK Grotesk"/>
                <a:sym typeface="HK Grotesk"/>
              </a:rPr>
              <a:t>PROJECT PPT BY TEAM 189</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1028700" y="1028700"/>
            <a:ext cx="16230600" cy="8229600"/>
            <a:chOff x="0" y="0"/>
            <a:chExt cx="4274726" cy="2167467"/>
          </a:xfrm>
        </p:grpSpPr>
        <p:sp>
          <p:nvSpPr>
            <p:cNvPr name="Freeform 4" id="4"/>
            <p:cNvSpPr/>
            <p:nvPr/>
          </p:nvSpPr>
          <p:spPr>
            <a:xfrm flipH="false" flipV="false" rot="0">
              <a:off x="0" y="0"/>
              <a:ext cx="4274726" cy="2167467"/>
            </a:xfrm>
            <a:custGeom>
              <a:avLst/>
              <a:gdLst/>
              <a:ahLst/>
              <a:cxnLst/>
              <a:rect r="r" b="b" t="t" l="l"/>
              <a:pathLst>
                <a:path h="2167467" w="4274726">
                  <a:moveTo>
                    <a:pt x="0" y="0"/>
                  </a:moveTo>
                  <a:lnTo>
                    <a:pt x="4274726" y="0"/>
                  </a:lnTo>
                  <a:lnTo>
                    <a:pt x="4274726" y="2167467"/>
                  </a:lnTo>
                  <a:lnTo>
                    <a:pt x="0" y="2167467"/>
                  </a:lnTo>
                  <a:close/>
                </a:path>
              </a:pathLst>
            </a:custGeom>
            <a:solidFill>
              <a:srgbClr val="FFFFFF">
                <a:alpha val="80000"/>
              </a:srgbClr>
            </a:solidFill>
          </p:spPr>
        </p:sp>
        <p:sp>
          <p:nvSpPr>
            <p:cNvPr name="TextBox 5" id="5"/>
            <p:cNvSpPr txBox="true"/>
            <p:nvPr/>
          </p:nvSpPr>
          <p:spPr>
            <a:xfrm>
              <a:off x="0" y="-38100"/>
              <a:ext cx="4274726" cy="2205567"/>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559942" y="317510"/>
            <a:ext cx="402083" cy="393829"/>
          </a:xfrm>
          <a:custGeom>
            <a:avLst/>
            <a:gdLst/>
            <a:ahLst/>
            <a:cxnLst/>
            <a:rect r="r" b="b" t="t" l="l"/>
            <a:pathLst>
              <a:path h="393829" w="402083">
                <a:moveTo>
                  <a:pt x="0" y="0"/>
                </a:moveTo>
                <a:lnTo>
                  <a:pt x="402083" y="0"/>
                </a:lnTo>
                <a:lnTo>
                  <a:pt x="402083" y="393829"/>
                </a:lnTo>
                <a:lnTo>
                  <a:pt x="0" y="39382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7" id="7"/>
          <p:cNvGrpSpPr/>
          <p:nvPr/>
        </p:nvGrpSpPr>
        <p:grpSpPr>
          <a:xfrm rot="0">
            <a:off x="9870305" y="2184249"/>
            <a:ext cx="8417695" cy="6348539"/>
            <a:chOff x="0" y="0"/>
            <a:chExt cx="1304121" cy="983555"/>
          </a:xfrm>
        </p:grpSpPr>
        <p:sp>
          <p:nvSpPr>
            <p:cNvPr name="Freeform 8" id="8"/>
            <p:cNvSpPr/>
            <p:nvPr/>
          </p:nvSpPr>
          <p:spPr>
            <a:xfrm flipH="false" flipV="false" rot="0">
              <a:off x="0" y="0"/>
              <a:ext cx="1304121" cy="983555"/>
            </a:xfrm>
            <a:custGeom>
              <a:avLst/>
              <a:gdLst/>
              <a:ahLst/>
              <a:cxnLst/>
              <a:rect r="r" b="b" t="t" l="l"/>
              <a:pathLst>
                <a:path h="983555" w="1304121">
                  <a:moveTo>
                    <a:pt x="0" y="0"/>
                  </a:moveTo>
                  <a:lnTo>
                    <a:pt x="1304121" y="0"/>
                  </a:lnTo>
                  <a:lnTo>
                    <a:pt x="1304121" y="983555"/>
                  </a:lnTo>
                  <a:lnTo>
                    <a:pt x="0" y="983555"/>
                  </a:lnTo>
                  <a:close/>
                </a:path>
              </a:pathLst>
            </a:custGeom>
            <a:blipFill>
              <a:blip r:embed="rId5"/>
              <a:stretch>
                <a:fillRect l="-6599" t="0" r="-6599" b="0"/>
              </a:stretch>
            </a:blipFill>
          </p:spPr>
        </p:sp>
      </p:grpSp>
      <p:sp>
        <p:nvSpPr>
          <p:cNvPr name="TextBox 9" id="9"/>
          <p:cNvSpPr txBox="true"/>
          <p:nvPr/>
        </p:nvSpPr>
        <p:spPr>
          <a:xfrm rot="0">
            <a:off x="1134358" y="405840"/>
            <a:ext cx="2820741" cy="198120"/>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Salford &amp; Co.</a:t>
            </a:r>
          </a:p>
        </p:txBody>
      </p:sp>
      <p:sp>
        <p:nvSpPr>
          <p:cNvPr name="TextBox 10" id="10"/>
          <p:cNvSpPr txBox="true"/>
          <p:nvPr/>
        </p:nvSpPr>
        <p:spPr>
          <a:xfrm rot="0">
            <a:off x="1134358" y="1418988"/>
            <a:ext cx="6362313" cy="1035062"/>
          </a:xfrm>
          <a:prstGeom prst="rect">
            <a:avLst/>
          </a:prstGeom>
        </p:spPr>
        <p:txBody>
          <a:bodyPr anchor="t" rtlCol="false" tIns="0" lIns="0" bIns="0" rIns="0">
            <a:spAutoFit/>
          </a:bodyPr>
          <a:lstStyle/>
          <a:p>
            <a:pPr algn="l">
              <a:lnSpc>
                <a:spcPts val="7803"/>
              </a:lnSpc>
            </a:pPr>
            <a:r>
              <a:rPr lang="en-US" sz="7803" spc="-390" b="true">
                <a:solidFill>
                  <a:srgbClr val="006838"/>
                </a:solidFill>
                <a:latin typeface="Inter Bold"/>
                <a:ea typeface="Inter Bold"/>
                <a:cs typeface="Inter Bold"/>
                <a:sym typeface="Inter Bold"/>
              </a:rPr>
              <a:t>Introduction</a:t>
            </a:r>
          </a:p>
        </p:txBody>
      </p:sp>
      <p:sp>
        <p:nvSpPr>
          <p:cNvPr name="TextBox 11" id="11"/>
          <p:cNvSpPr txBox="true"/>
          <p:nvPr/>
        </p:nvSpPr>
        <p:spPr>
          <a:xfrm rot="0">
            <a:off x="1134358" y="2563258"/>
            <a:ext cx="8109611" cy="7011670"/>
          </a:xfrm>
          <a:prstGeom prst="rect">
            <a:avLst/>
          </a:prstGeom>
        </p:spPr>
        <p:txBody>
          <a:bodyPr anchor="t" rtlCol="false" tIns="0" lIns="0" bIns="0" rIns="0">
            <a:spAutoFit/>
          </a:bodyPr>
          <a:lstStyle/>
          <a:p>
            <a:pPr algn="just">
              <a:lnSpc>
                <a:spcPts val="3079"/>
              </a:lnSpc>
            </a:pPr>
            <a:r>
              <a:rPr lang="en-US" sz="2199" b="true">
                <a:solidFill>
                  <a:srgbClr val="171A18"/>
                </a:solidFill>
                <a:latin typeface="Open Sans Bold"/>
                <a:ea typeface="Open Sans Bold"/>
                <a:cs typeface="Open Sans Bold"/>
                <a:sym typeface="Open Sans Bold"/>
              </a:rPr>
              <a:t>Development of a Data-Driven Crop Advisory System Using Soil and Environmental Parameters</a:t>
            </a:r>
          </a:p>
          <a:p>
            <a:pPr algn="just">
              <a:lnSpc>
                <a:spcPts val="3079"/>
              </a:lnSpc>
            </a:pPr>
            <a:r>
              <a:rPr lang="en-US" sz="2199" b="true">
                <a:solidFill>
                  <a:srgbClr val="171A18"/>
                </a:solidFill>
                <a:latin typeface="Open Sans Bold"/>
                <a:ea typeface="Open Sans Bold"/>
                <a:cs typeface="Open Sans Bold"/>
                <a:sym typeface="Open Sans Bold"/>
              </a:rPr>
              <a:t>In the face of climate variability and soil degradation, small and marginal farmers often struggle with selecting the right crop for their land. Traditional farming decisions, often based on experience or guesswork, can lead to poor yields, low profitability, and unsustainable practices.</a:t>
            </a:r>
          </a:p>
          <a:p>
            <a:pPr algn="just">
              <a:lnSpc>
                <a:spcPts val="3079"/>
              </a:lnSpc>
            </a:pPr>
            <a:r>
              <a:rPr lang="en-US" sz="2199" b="true">
                <a:solidFill>
                  <a:srgbClr val="171A18"/>
                </a:solidFill>
                <a:latin typeface="Open Sans Bold"/>
                <a:ea typeface="Open Sans Bold"/>
                <a:cs typeface="Open Sans Bold"/>
                <a:sym typeface="Open Sans Bold"/>
              </a:rPr>
              <a:t>In this project, we present a data-driven crop advisory system that uses soil macronutrients (N, P, K), pH level, temperature, humidity, and rainfall to intelligently recommend the most suitable crop for cultivation.</a:t>
            </a:r>
          </a:p>
          <a:p>
            <a:pPr algn="just">
              <a:lnSpc>
                <a:spcPts val="3079"/>
              </a:lnSpc>
            </a:pPr>
            <a:r>
              <a:rPr lang="en-US" sz="2199" b="true">
                <a:solidFill>
                  <a:srgbClr val="171A18"/>
                </a:solidFill>
                <a:latin typeface="Open Sans Bold"/>
                <a:ea typeface="Open Sans Bold"/>
                <a:cs typeface="Open Sans Bold"/>
                <a:sym typeface="Open Sans Bold"/>
              </a:rPr>
              <a:t>Using machine learning techniques, the system analyzes real-time or historical environmental data to provide accurate crop recommendations — ultimately guiding farmers toward smarter, more efficient, and sustainable farming decisions.</a:t>
            </a:r>
          </a:p>
          <a:p>
            <a:pPr algn="just">
              <a:lnSpc>
                <a:spcPts val="3079"/>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4777" r="0" b="-4777"/>
            </a:stretch>
          </a:blipFill>
        </p:spPr>
      </p:sp>
      <p:grpSp>
        <p:nvGrpSpPr>
          <p:cNvPr name="Group 3" id="3"/>
          <p:cNvGrpSpPr/>
          <p:nvPr/>
        </p:nvGrpSpPr>
        <p:grpSpPr>
          <a:xfrm rot="0">
            <a:off x="1028700" y="1458736"/>
            <a:ext cx="16230600" cy="7799564"/>
            <a:chOff x="0" y="0"/>
            <a:chExt cx="4274726" cy="2054206"/>
          </a:xfrm>
        </p:grpSpPr>
        <p:sp>
          <p:nvSpPr>
            <p:cNvPr name="Freeform 4" id="4"/>
            <p:cNvSpPr/>
            <p:nvPr/>
          </p:nvSpPr>
          <p:spPr>
            <a:xfrm flipH="false" flipV="false" rot="0">
              <a:off x="0" y="0"/>
              <a:ext cx="4274726" cy="2054206"/>
            </a:xfrm>
            <a:custGeom>
              <a:avLst/>
              <a:gdLst/>
              <a:ahLst/>
              <a:cxnLst/>
              <a:rect r="r" b="b" t="t" l="l"/>
              <a:pathLst>
                <a:path h="2054206" w="4274726">
                  <a:moveTo>
                    <a:pt x="0" y="0"/>
                  </a:moveTo>
                  <a:lnTo>
                    <a:pt x="4274726" y="0"/>
                  </a:lnTo>
                  <a:lnTo>
                    <a:pt x="4274726" y="2054206"/>
                  </a:lnTo>
                  <a:lnTo>
                    <a:pt x="0" y="2054206"/>
                  </a:lnTo>
                  <a:close/>
                </a:path>
              </a:pathLst>
            </a:custGeom>
            <a:solidFill>
              <a:srgbClr val="FFFFFF">
                <a:alpha val="80000"/>
              </a:srgbClr>
            </a:solidFill>
          </p:spPr>
        </p:sp>
        <p:sp>
          <p:nvSpPr>
            <p:cNvPr name="TextBox 5" id="5"/>
            <p:cNvSpPr txBox="true"/>
            <p:nvPr/>
          </p:nvSpPr>
          <p:spPr>
            <a:xfrm>
              <a:off x="0" y="-38100"/>
              <a:ext cx="4274726" cy="20923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0" y="1994797"/>
            <a:ext cx="8387627" cy="6615930"/>
            <a:chOff x="0" y="0"/>
            <a:chExt cx="1299463" cy="1024981"/>
          </a:xfrm>
        </p:grpSpPr>
        <p:sp>
          <p:nvSpPr>
            <p:cNvPr name="Freeform 7" id="7"/>
            <p:cNvSpPr/>
            <p:nvPr/>
          </p:nvSpPr>
          <p:spPr>
            <a:xfrm flipH="false" flipV="false" rot="0">
              <a:off x="0" y="0"/>
              <a:ext cx="1299463" cy="1024981"/>
            </a:xfrm>
            <a:custGeom>
              <a:avLst/>
              <a:gdLst/>
              <a:ahLst/>
              <a:cxnLst/>
              <a:rect r="r" b="b" t="t" l="l"/>
              <a:pathLst>
                <a:path h="1024981" w="1299463">
                  <a:moveTo>
                    <a:pt x="0" y="0"/>
                  </a:moveTo>
                  <a:lnTo>
                    <a:pt x="1299463" y="0"/>
                  </a:lnTo>
                  <a:lnTo>
                    <a:pt x="1299463" y="1024981"/>
                  </a:lnTo>
                  <a:lnTo>
                    <a:pt x="0" y="1024981"/>
                  </a:lnTo>
                  <a:close/>
                </a:path>
              </a:pathLst>
            </a:custGeom>
            <a:blipFill>
              <a:blip r:embed="rId3"/>
              <a:stretch>
                <a:fillRect l="-9194" t="0" r="-9194" b="0"/>
              </a:stretch>
            </a:blipFill>
          </p:spPr>
        </p:sp>
      </p:grpSp>
      <p:sp>
        <p:nvSpPr>
          <p:cNvPr name="TextBox 8" id="8"/>
          <p:cNvSpPr txBox="true"/>
          <p:nvPr/>
        </p:nvSpPr>
        <p:spPr>
          <a:xfrm rot="0">
            <a:off x="9144000" y="1892158"/>
            <a:ext cx="6362313" cy="2014798"/>
          </a:xfrm>
          <a:prstGeom prst="rect">
            <a:avLst/>
          </a:prstGeom>
        </p:spPr>
        <p:txBody>
          <a:bodyPr anchor="t" rtlCol="false" tIns="0" lIns="0" bIns="0" rIns="0">
            <a:spAutoFit/>
          </a:bodyPr>
          <a:lstStyle/>
          <a:p>
            <a:pPr algn="l">
              <a:lnSpc>
                <a:spcPts val="7803"/>
              </a:lnSpc>
            </a:pPr>
            <a:r>
              <a:rPr lang="en-US" sz="7803" spc="-390" b="true">
                <a:solidFill>
                  <a:srgbClr val="006838"/>
                </a:solidFill>
                <a:latin typeface="Inter Bold"/>
                <a:ea typeface="Inter Bold"/>
                <a:cs typeface="Inter Bold"/>
                <a:sym typeface="Inter Bold"/>
              </a:rPr>
              <a:t>Our Approach to  Farmers</a:t>
            </a:r>
          </a:p>
        </p:txBody>
      </p:sp>
      <p:sp>
        <p:nvSpPr>
          <p:cNvPr name="TextBox 9" id="9"/>
          <p:cNvSpPr txBox="true"/>
          <p:nvPr/>
        </p:nvSpPr>
        <p:spPr>
          <a:xfrm rot="0">
            <a:off x="8638622" y="4017185"/>
            <a:ext cx="8355124" cy="1470660"/>
          </a:xfrm>
          <a:prstGeom prst="rect">
            <a:avLst/>
          </a:prstGeom>
        </p:spPr>
        <p:txBody>
          <a:bodyPr anchor="t" rtlCol="false" tIns="0" lIns="0" bIns="0" rIns="0">
            <a:spAutoFit/>
          </a:bodyPr>
          <a:lstStyle/>
          <a:p>
            <a:pPr algn="just">
              <a:lnSpc>
                <a:spcPts val="2939"/>
              </a:lnSpc>
              <a:spcBef>
                <a:spcPct val="0"/>
              </a:spcBef>
            </a:pPr>
            <a:r>
              <a:rPr lang="en-US" b="true" sz="2099">
                <a:solidFill>
                  <a:srgbClr val="171A18"/>
                </a:solidFill>
                <a:latin typeface="Open Sans Bold"/>
                <a:ea typeface="Open Sans Bold"/>
                <a:cs typeface="Open Sans Bold"/>
                <a:sym typeface="Open Sans Bold"/>
              </a:rPr>
              <a:t>Many small farmers rely on traditional practices or local advice to choose crops — often without understanding how soil nutrients, pH, and weather impact crop performance. This can lead to poor yield, high input costs, and soil degradation.</a:t>
            </a:r>
          </a:p>
        </p:txBody>
      </p:sp>
      <p:sp>
        <p:nvSpPr>
          <p:cNvPr name="TextBox 10" id="10"/>
          <p:cNvSpPr txBox="true"/>
          <p:nvPr/>
        </p:nvSpPr>
        <p:spPr>
          <a:xfrm rot="0">
            <a:off x="8638622" y="5740320"/>
            <a:ext cx="8355124" cy="3699510"/>
          </a:xfrm>
          <a:prstGeom prst="rect">
            <a:avLst/>
          </a:prstGeom>
        </p:spPr>
        <p:txBody>
          <a:bodyPr anchor="t" rtlCol="false" tIns="0" lIns="0" bIns="0" rIns="0">
            <a:spAutoFit/>
          </a:bodyPr>
          <a:lstStyle/>
          <a:p>
            <a:pPr algn="just">
              <a:lnSpc>
                <a:spcPts val="2939"/>
              </a:lnSpc>
            </a:pPr>
            <a:r>
              <a:rPr lang="en-US" sz="2099" b="true">
                <a:solidFill>
                  <a:srgbClr val="171A18"/>
                </a:solidFill>
                <a:latin typeface="Open Sans Bold"/>
                <a:ea typeface="Open Sans Bold"/>
                <a:cs typeface="Open Sans Bold"/>
                <a:sym typeface="Open Sans Bold"/>
              </a:rPr>
              <a:t>We designed this system to support small and marginal farmers who often lack access to expert guidance. By using simple, accessible inputs like soil nutrients, pH, and local weather data, our model recommends the most suitable crop to cultivate.</a:t>
            </a:r>
          </a:p>
          <a:p>
            <a:pPr algn="just">
              <a:lnSpc>
                <a:spcPts val="2939"/>
              </a:lnSpc>
            </a:pPr>
            <a:r>
              <a:rPr lang="en-US" sz="2099" b="true">
                <a:solidFill>
                  <a:srgbClr val="171A18"/>
                </a:solidFill>
                <a:latin typeface="Open Sans Bold"/>
                <a:ea typeface="Open Sans Bold"/>
                <a:cs typeface="Open Sans Bold"/>
                <a:sym typeface="Open Sans Bold"/>
              </a:rPr>
              <a:t>The system removes guesswork, helps reduce costs, and boosts productivity — all through an easy-to-use, data-driven tool that empowers farmers to make smarter, more sustainable decisions.</a:t>
            </a:r>
          </a:p>
          <a:p>
            <a:pPr algn="just">
              <a:lnSpc>
                <a:spcPts val="2939"/>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grpSp>
        <p:nvGrpSpPr>
          <p:cNvPr name="Group 3" id="3"/>
          <p:cNvGrpSpPr/>
          <p:nvPr/>
        </p:nvGrpSpPr>
        <p:grpSpPr>
          <a:xfrm rot="0">
            <a:off x="1028700" y="1458736"/>
            <a:ext cx="16230600" cy="7799564"/>
            <a:chOff x="0" y="0"/>
            <a:chExt cx="4274726" cy="2054206"/>
          </a:xfrm>
        </p:grpSpPr>
        <p:sp>
          <p:nvSpPr>
            <p:cNvPr name="Freeform 4" id="4"/>
            <p:cNvSpPr/>
            <p:nvPr/>
          </p:nvSpPr>
          <p:spPr>
            <a:xfrm flipH="false" flipV="false" rot="0">
              <a:off x="0" y="0"/>
              <a:ext cx="4274726" cy="2054206"/>
            </a:xfrm>
            <a:custGeom>
              <a:avLst/>
              <a:gdLst/>
              <a:ahLst/>
              <a:cxnLst/>
              <a:rect r="r" b="b" t="t" l="l"/>
              <a:pathLst>
                <a:path h="2054206" w="4274726">
                  <a:moveTo>
                    <a:pt x="0" y="0"/>
                  </a:moveTo>
                  <a:lnTo>
                    <a:pt x="4274726" y="0"/>
                  </a:lnTo>
                  <a:lnTo>
                    <a:pt x="4274726" y="2054206"/>
                  </a:lnTo>
                  <a:lnTo>
                    <a:pt x="0" y="2054206"/>
                  </a:lnTo>
                  <a:close/>
                </a:path>
              </a:pathLst>
            </a:custGeom>
            <a:solidFill>
              <a:srgbClr val="FFFFFF">
                <a:alpha val="80000"/>
              </a:srgbClr>
            </a:solidFill>
          </p:spPr>
        </p:sp>
        <p:sp>
          <p:nvSpPr>
            <p:cNvPr name="TextBox 5" id="5"/>
            <p:cNvSpPr txBox="true"/>
            <p:nvPr/>
          </p:nvSpPr>
          <p:spPr>
            <a:xfrm>
              <a:off x="0" y="-38100"/>
              <a:ext cx="4274726" cy="20923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0" y="1028700"/>
            <a:ext cx="8786149" cy="3602923"/>
            <a:chOff x="0" y="0"/>
            <a:chExt cx="1361204" cy="558187"/>
          </a:xfrm>
        </p:grpSpPr>
        <p:sp>
          <p:nvSpPr>
            <p:cNvPr name="Freeform 7" id="7"/>
            <p:cNvSpPr/>
            <p:nvPr/>
          </p:nvSpPr>
          <p:spPr>
            <a:xfrm flipH="false" flipV="false" rot="0">
              <a:off x="0" y="0"/>
              <a:ext cx="1361204" cy="558187"/>
            </a:xfrm>
            <a:custGeom>
              <a:avLst/>
              <a:gdLst/>
              <a:ahLst/>
              <a:cxnLst/>
              <a:rect r="r" b="b" t="t" l="l"/>
              <a:pathLst>
                <a:path h="558187" w="1361204">
                  <a:moveTo>
                    <a:pt x="0" y="0"/>
                  </a:moveTo>
                  <a:lnTo>
                    <a:pt x="1361204" y="0"/>
                  </a:lnTo>
                  <a:lnTo>
                    <a:pt x="1361204" y="558187"/>
                  </a:lnTo>
                  <a:lnTo>
                    <a:pt x="0" y="558187"/>
                  </a:lnTo>
                  <a:close/>
                </a:path>
              </a:pathLst>
            </a:custGeom>
            <a:blipFill>
              <a:blip r:embed="rId3"/>
              <a:stretch>
                <a:fillRect l="0" t="-31236" r="0" b="-31236"/>
              </a:stretch>
            </a:blipFill>
          </p:spPr>
        </p:sp>
      </p:grpSp>
      <p:grpSp>
        <p:nvGrpSpPr>
          <p:cNvPr name="Group 8" id="8"/>
          <p:cNvGrpSpPr/>
          <p:nvPr/>
        </p:nvGrpSpPr>
        <p:grpSpPr>
          <a:xfrm rot="0">
            <a:off x="9144000" y="1028700"/>
            <a:ext cx="9144000" cy="3602923"/>
            <a:chOff x="0" y="0"/>
            <a:chExt cx="1416645" cy="558187"/>
          </a:xfrm>
        </p:grpSpPr>
        <p:sp>
          <p:nvSpPr>
            <p:cNvPr name="Freeform 9" id="9"/>
            <p:cNvSpPr/>
            <p:nvPr/>
          </p:nvSpPr>
          <p:spPr>
            <a:xfrm flipH="false" flipV="false" rot="0">
              <a:off x="0" y="0"/>
              <a:ext cx="1416645" cy="558187"/>
            </a:xfrm>
            <a:custGeom>
              <a:avLst/>
              <a:gdLst/>
              <a:ahLst/>
              <a:cxnLst/>
              <a:rect r="r" b="b" t="t" l="l"/>
              <a:pathLst>
                <a:path h="558187" w="1416645">
                  <a:moveTo>
                    <a:pt x="0" y="0"/>
                  </a:moveTo>
                  <a:lnTo>
                    <a:pt x="1416645" y="0"/>
                  </a:lnTo>
                  <a:lnTo>
                    <a:pt x="1416645" y="558187"/>
                  </a:lnTo>
                  <a:lnTo>
                    <a:pt x="0" y="558187"/>
                  </a:lnTo>
                  <a:close/>
                </a:path>
              </a:pathLst>
            </a:custGeom>
            <a:blipFill>
              <a:blip r:embed="rId4"/>
              <a:stretch>
                <a:fillRect l="0" t="-21379" r="0" b="-21379"/>
              </a:stretch>
            </a:blipFill>
          </p:spPr>
        </p:sp>
      </p:grpSp>
      <p:sp>
        <p:nvSpPr>
          <p:cNvPr name="TextBox 10" id="10"/>
          <p:cNvSpPr txBox="true"/>
          <p:nvPr/>
        </p:nvSpPr>
        <p:spPr>
          <a:xfrm rot="0">
            <a:off x="1134358" y="405840"/>
            <a:ext cx="2820741" cy="198120"/>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Salford &amp; Co.</a:t>
            </a:r>
          </a:p>
        </p:txBody>
      </p:sp>
      <p:sp>
        <p:nvSpPr>
          <p:cNvPr name="TextBox 11" id="11"/>
          <p:cNvSpPr txBox="true"/>
          <p:nvPr/>
        </p:nvSpPr>
        <p:spPr>
          <a:xfrm rot="0">
            <a:off x="15864642" y="405840"/>
            <a:ext cx="978460" cy="197971"/>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Contact</a:t>
            </a:r>
          </a:p>
        </p:txBody>
      </p:sp>
      <p:sp>
        <p:nvSpPr>
          <p:cNvPr name="TextBox 12" id="12"/>
          <p:cNvSpPr txBox="true"/>
          <p:nvPr/>
        </p:nvSpPr>
        <p:spPr>
          <a:xfrm rot="0">
            <a:off x="14533879" y="405840"/>
            <a:ext cx="610430" cy="198120"/>
          </a:xfrm>
          <a:prstGeom prst="rect">
            <a:avLst/>
          </a:prstGeom>
        </p:spPr>
        <p:txBody>
          <a:bodyPr anchor="t" rtlCol="false" tIns="0" lIns="0" bIns="0" rIns="0">
            <a:spAutoFit/>
          </a:bodyPr>
          <a:lstStyle/>
          <a:p>
            <a:pPr algn="l">
              <a:lnSpc>
                <a:spcPts val="1680"/>
              </a:lnSpc>
              <a:spcBef>
                <a:spcPct val="0"/>
              </a:spcBef>
            </a:pPr>
            <a:r>
              <a:rPr lang="en-US" b="true" sz="1200">
                <a:solidFill>
                  <a:srgbClr val="1F2020"/>
                </a:solidFill>
                <a:latin typeface="Open Sans Bold"/>
                <a:ea typeface="Open Sans Bold"/>
                <a:cs typeface="Open Sans Bold"/>
                <a:sym typeface="Open Sans Bold"/>
              </a:rPr>
              <a:t>About</a:t>
            </a:r>
          </a:p>
        </p:txBody>
      </p:sp>
      <p:sp>
        <p:nvSpPr>
          <p:cNvPr name="TextBox 13" id="13"/>
          <p:cNvSpPr txBox="true"/>
          <p:nvPr/>
        </p:nvSpPr>
        <p:spPr>
          <a:xfrm rot="0">
            <a:off x="13078089" y="405840"/>
            <a:ext cx="735456" cy="198120"/>
          </a:xfrm>
          <a:prstGeom prst="rect">
            <a:avLst/>
          </a:prstGeom>
        </p:spPr>
        <p:txBody>
          <a:bodyPr anchor="t" rtlCol="false" tIns="0" lIns="0" bIns="0" rIns="0">
            <a:spAutoFit/>
          </a:bodyPr>
          <a:lstStyle/>
          <a:p>
            <a:pPr algn="l">
              <a:lnSpc>
                <a:spcPts val="1680"/>
              </a:lnSpc>
              <a:spcBef>
                <a:spcPct val="0"/>
              </a:spcBef>
            </a:pPr>
            <a:r>
              <a:rPr lang="en-US" sz="1200">
                <a:solidFill>
                  <a:srgbClr val="1F2020"/>
                </a:solidFill>
                <a:latin typeface="Open Sans"/>
                <a:ea typeface="Open Sans"/>
                <a:cs typeface="Open Sans"/>
                <a:sym typeface="Open Sans"/>
              </a:rPr>
              <a:t>Home</a:t>
            </a:r>
          </a:p>
        </p:txBody>
      </p:sp>
      <p:sp>
        <p:nvSpPr>
          <p:cNvPr name="TextBox 14" id="14"/>
          <p:cNvSpPr txBox="true"/>
          <p:nvPr/>
        </p:nvSpPr>
        <p:spPr>
          <a:xfrm rot="0">
            <a:off x="1770930" y="4764973"/>
            <a:ext cx="15277786" cy="1900002"/>
          </a:xfrm>
          <a:prstGeom prst="rect">
            <a:avLst/>
          </a:prstGeom>
        </p:spPr>
        <p:txBody>
          <a:bodyPr anchor="t" rtlCol="false" tIns="0" lIns="0" bIns="0" rIns="0">
            <a:spAutoFit/>
          </a:bodyPr>
          <a:lstStyle/>
          <a:p>
            <a:pPr algn="l">
              <a:lnSpc>
                <a:spcPts val="7303"/>
              </a:lnSpc>
            </a:pPr>
            <a:r>
              <a:rPr lang="en-US" sz="7303" spc="-365" b="true">
                <a:solidFill>
                  <a:srgbClr val="006838"/>
                </a:solidFill>
                <a:latin typeface="Inter Bold"/>
                <a:ea typeface="Inter Bold"/>
                <a:cs typeface="Inter Bold"/>
                <a:sym typeface="Inter Bold"/>
              </a:rPr>
              <a:t>System Output – Ranked Crop Recommendations</a:t>
            </a:r>
          </a:p>
        </p:txBody>
      </p:sp>
      <p:sp>
        <p:nvSpPr>
          <p:cNvPr name="TextBox 15" id="15"/>
          <p:cNvSpPr txBox="true"/>
          <p:nvPr/>
        </p:nvSpPr>
        <p:spPr>
          <a:xfrm rot="0">
            <a:off x="1758032" y="6776735"/>
            <a:ext cx="7651791" cy="2101850"/>
          </a:xfrm>
          <a:prstGeom prst="rect">
            <a:avLst/>
          </a:prstGeom>
        </p:spPr>
        <p:txBody>
          <a:bodyPr anchor="t" rtlCol="false" tIns="0" lIns="0" bIns="0" rIns="0">
            <a:spAutoFit/>
          </a:bodyPr>
          <a:lstStyle/>
          <a:p>
            <a:pPr algn="just">
              <a:lnSpc>
                <a:spcPts val="2799"/>
              </a:lnSpc>
            </a:pPr>
          </a:p>
          <a:p>
            <a:pPr algn="just">
              <a:lnSpc>
                <a:spcPts val="2799"/>
              </a:lnSpc>
            </a:pPr>
            <a:r>
              <a:rPr lang="en-US" sz="1999" b="true">
                <a:solidFill>
                  <a:srgbClr val="171A18"/>
                </a:solidFill>
                <a:latin typeface="Open Sans Bold"/>
                <a:ea typeface="Open Sans Bold"/>
                <a:cs typeface="Open Sans Bold"/>
                <a:sym typeface="Open Sans Bold"/>
              </a:rPr>
              <a:t>Based on the input values for soil macronutrients (N, P, K), pH, temperature, humidity, and rainfall, our model analyzes crop suitability and returns a ranked list of the top 5 crops, sorted by how well each crop matches the given conditions.</a:t>
            </a:r>
          </a:p>
          <a:p>
            <a:pPr algn="just">
              <a:lnSpc>
                <a:spcPts val="2799"/>
              </a:lnSpc>
              <a:spcBef>
                <a:spcPct val="0"/>
              </a:spcBef>
            </a:pPr>
          </a:p>
        </p:txBody>
      </p:sp>
      <p:sp>
        <p:nvSpPr>
          <p:cNvPr name="TextBox 16" id="16"/>
          <p:cNvSpPr txBox="true"/>
          <p:nvPr/>
        </p:nvSpPr>
        <p:spPr>
          <a:xfrm rot="0">
            <a:off x="9827884" y="6424310"/>
            <a:ext cx="7015219" cy="2806700"/>
          </a:xfrm>
          <a:prstGeom prst="rect">
            <a:avLst/>
          </a:prstGeom>
        </p:spPr>
        <p:txBody>
          <a:bodyPr anchor="t" rtlCol="false" tIns="0" lIns="0" bIns="0" rIns="0">
            <a:spAutoFit/>
          </a:bodyPr>
          <a:lstStyle/>
          <a:p>
            <a:pPr algn="just">
              <a:lnSpc>
                <a:spcPts val="2799"/>
              </a:lnSpc>
            </a:pPr>
            <a:r>
              <a:rPr lang="en-US" sz="1999" b="true">
                <a:solidFill>
                  <a:srgbClr val="171A18"/>
                </a:solidFill>
                <a:latin typeface="Open Sans Bold"/>
                <a:ea typeface="Open Sans Bold"/>
                <a:cs typeface="Open Sans Bold"/>
                <a:sym typeface="Open Sans Bold"/>
              </a:rPr>
              <a:t>✅ Benefits:</a:t>
            </a:r>
          </a:p>
          <a:p>
            <a:pPr algn="just" marL="431799" indent="-215899" lvl="1">
              <a:lnSpc>
                <a:spcPts val="2799"/>
              </a:lnSpc>
              <a:buFont typeface="Arial"/>
              <a:buChar char="•"/>
            </a:pPr>
            <a:r>
              <a:rPr lang="en-US" b="true" sz="1999">
                <a:solidFill>
                  <a:srgbClr val="171A18"/>
                </a:solidFill>
                <a:latin typeface="Open Sans Bold"/>
                <a:ea typeface="Open Sans Bold"/>
                <a:cs typeface="Open Sans Bold"/>
                <a:sym typeface="Open Sans Bold"/>
              </a:rPr>
              <a:t>Gives multiple cultivation options based on likelihood of success</a:t>
            </a:r>
          </a:p>
          <a:p>
            <a:pPr algn="just" marL="431799" indent="-215899" lvl="1">
              <a:lnSpc>
                <a:spcPts val="2799"/>
              </a:lnSpc>
              <a:buFont typeface="Arial"/>
              <a:buChar char="•"/>
            </a:pPr>
            <a:r>
              <a:rPr lang="en-US" b="true" sz="1999">
                <a:solidFill>
                  <a:srgbClr val="171A18"/>
                </a:solidFill>
                <a:latin typeface="Open Sans Bold"/>
                <a:ea typeface="Open Sans Bold"/>
                <a:cs typeface="Open Sans Bold"/>
                <a:sym typeface="Open Sans Bold"/>
              </a:rPr>
              <a:t>Helps farmers compare and choose based on market, cost, or resource availability</a:t>
            </a:r>
          </a:p>
          <a:p>
            <a:pPr algn="just" marL="431799" indent="-215899" lvl="1">
              <a:lnSpc>
                <a:spcPts val="2799"/>
              </a:lnSpc>
              <a:buFont typeface="Arial"/>
              <a:buChar char="•"/>
            </a:pPr>
            <a:r>
              <a:rPr lang="en-US" b="true" sz="1999">
                <a:solidFill>
                  <a:srgbClr val="171A18"/>
                </a:solidFill>
                <a:latin typeface="Open Sans Bold"/>
                <a:ea typeface="Open Sans Bold"/>
                <a:cs typeface="Open Sans Bold"/>
                <a:sym typeface="Open Sans Bold"/>
              </a:rPr>
              <a:t>Makes the system flexible and adaptable rather than one-size-fits-all</a:t>
            </a:r>
          </a:p>
          <a:p>
            <a:pPr algn="just">
              <a:lnSpc>
                <a:spcPts val="2799"/>
              </a:lnSpc>
              <a:spcBef>
                <a:spcPct val="0"/>
              </a:spcBef>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74" t="0" r="-74" b="0"/>
            </a:stretch>
          </a:blipFill>
        </p:spPr>
      </p:sp>
      <p:grpSp>
        <p:nvGrpSpPr>
          <p:cNvPr name="Group 3" id="3"/>
          <p:cNvGrpSpPr/>
          <p:nvPr/>
        </p:nvGrpSpPr>
        <p:grpSpPr>
          <a:xfrm rot="0">
            <a:off x="1028700" y="1458736"/>
            <a:ext cx="16230600" cy="7799564"/>
            <a:chOff x="0" y="0"/>
            <a:chExt cx="4274726" cy="2054206"/>
          </a:xfrm>
        </p:grpSpPr>
        <p:sp>
          <p:nvSpPr>
            <p:cNvPr name="Freeform 4" id="4"/>
            <p:cNvSpPr/>
            <p:nvPr/>
          </p:nvSpPr>
          <p:spPr>
            <a:xfrm flipH="false" flipV="false" rot="0">
              <a:off x="0" y="0"/>
              <a:ext cx="4274726" cy="2054206"/>
            </a:xfrm>
            <a:custGeom>
              <a:avLst/>
              <a:gdLst/>
              <a:ahLst/>
              <a:cxnLst/>
              <a:rect r="r" b="b" t="t" l="l"/>
              <a:pathLst>
                <a:path h="2054206" w="4274726">
                  <a:moveTo>
                    <a:pt x="0" y="0"/>
                  </a:moveTo>
                  <a:lnTo>
                    <a:pt x="4274726" y="0"/>
                  </a:lnTo>
                  <a:lnTo>
                    <a:pt x="4274726" y="2054206"/>
                  </a:lnTo>
                  <a:lnTo>
                    <a:pt x="0" y="2054206"/>
                  </a:lnTo>
                  <a:close/>
                </a:path>
              </a:pathLst>
            </a:custGeom>
            <a:solidFill>
              <a:srgbClr val="FFFFFF">
                <a:alpha val="80000"/>
              </a:srgbClr>
            </a:solidFill>
          </p:spPr>
        </p:sp>
        <p:sp>
          <p:nvSpPr>
            <p:cNvPr name="TextBox 5" id="5"/>
            <p:cNvSpPr txBox="true"/>
            <p:nvPr/>
          </p:nvSpPr>
          <p:spPr>
            <a:xfrm>
              <a:off x="0" y="-38100"/>
              <a:ext cx="4274726" cy="2092306"/>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0" y="1994797"/>
            <a:ext cx="8387627" cy="6615930"/>
            <a:chOff x="0" y="0"/>
            <a:chExt cx="1299463" cy="1024981"/>
          </a:xfrm>
        </p:grpSpPr>
        <p:sp>
          <p:nvSpPr>
            <p:cNvPr name="Freeform 7" id="7"/>
            <p:cNvSpPr/>
            <p:nvPr/>
          </p:nvSpPr>
          <p:spPr>
            <a:xfrm flipH="false" flipV="false" rot="0">
              <a:off x="0" y="0"/>
              <a:ext cx="1299463" cy="1024981"/>
            </a:xfrm>
            <a:custGeom>
              <a:avLst/>
              <a:gdLst/>
              <a:ahLst/>
              <a:cxnLst/>
              <a:rect r="r" b="b" t="t" l="l"/>
              <a:pathLst>
                <a:path h="1024981" w="1299463">
                  <a:moveTo>
                    <a:pt x="0" y="0"/>
                  </a:moveTo>
                  <a:lnTo>
                    <a:pt x="1299463" y="0"/>
                  </a:lnTo>
                  <a:lnTo>
                    <a:pt x="1299463" y="1024981"/>
                  </a:lnTo>
                  <a:lnTo>
                    <a:pt x="0" y="1024981"/>
                  </a:lnTo>
                  <a:close/>
                </a:path>
              </a:pathLst>
            </a:custGeom>
            <a:blipFill>
              <a:blip r:embed="rId3"/>
              <a:stretch>
                <a:fillRect l="-102" t="0" r="-18287" b="0"/>
              </a:stretch>
            </a:blipFill>
          </p:spPr>
        </p:sp>
      </p:grpSp>
      <p:sp>
        <p:nvSpPr>
          <p:cNvPr name="TextBox 8" id="8"/>
          <p:cNvSpPr txBox="true"/>
          <p:nvPr/>
        </p:nvSpPr>
        <p:spPr>
          <a:xfrm rot="0">
            <a:off x="8815056" y="2300123"/>
            <a:ext cx="6362313" cy="1035062"/>
          </a:xfrm>
          <a:prstGeom prst="rect">
            <a:avLst/>
          </a:prstGeom>
        </p:spPr>
        <p:txBody>
          <a:bodyPr anchor="t" rtlCol="false" tIns="0" lIns="0" bIns="0" rIns="0">
            <a:spAutoFit/>
          </a:bodyPr>
          <a:lstStyle/>
          <a:p>
            <a:pPr algn="l">
              <a:lnSpc>
                <a:spcPts val="7803"/>
              </a:lnSpc>
            </a:pPr>
            <a:r>
              <a:rPr lang="en-US" sz="7803" spc="-390" b="true">
                <a:solidFill>
                  <a:srgbClr val="006838"/>
                </a:solidFill>
                <a:latin typeface="Inter Bold"/>
                <a:ea typeface="Inter Bold"/>
                <a:cs typeface="Inter Bold"/>
                <a:sym typeface="Inter Bold"/>
              </a:rPr>
              <a:t>Thank You!</a:t>
            </a:r>
          </a:p>
        </p:txBody>
      </p:sp>
      <p:sp>
        <p:nvSpPr>
          <p:cNvPr name="TextBox 9" id="9"/>
          <p:cNvSpPr txBox="true"/>
          <p:nvPr/>
        </p:nvSpPr>
        <p:spPr>
          <a:xfrm rot="0">
            <a:off x="8815056" y="3531264"/>
            <a:ext cx="7373070" cy="2806700"/>
          </a:xfrm>
          <a:prstGeom prst="rect">
            <a:avLst/>
          </a:prstGeom>
        </p:spPr>
        <p:txBody>
          <a:bodyPr anchor="t" rtlCol="false" tIns="0" lIns="0" bIns="0" rIns="0">
            <a:spAutoFit/>
          </a:bodyPr>
          <a:lstStyle/>
          <a:p>
            <a:pPr algn="l">
              <a:lnSpc>
                <a:spcPts val="2799"/>
              </a:lnSpc>
            </a:pPr>
          </a:p>
          <a:p>
            <a:pPr algn="l">
              <a:lnSpc>
                <a:spcPts val="2799"/>
              </a:lnSpc>
            </a:pPr>
            <a:r>
              <a:rPr lang="en-US" sz="1999" b="true">
                <a:solidFill>
                  <a:srgbClr val="171A18"/>
                </a:solidFill>
                <a:latin typeface="Open Sans Bold"/>
                <a:ea typeface="Open Sans Bold"/>
                <a:cs typeface="Open Sans Bold"/>
                <a:sym typeface="Open Sans Bold"/>
              </a:rPr>
              <a:t>We appreciate the opportunity to present our project:</a:t>
            </a:r>
          </a:p>
          <a:p>
            <a:pPr algn="l">
              <a:lnSpc>
                <a:spcPts val="2799"/>
              </a:lnSpc>
            </a:pPr>
            <a:r>
              <a:rPr lang="en-US" sz="1999" b="true">
                <a:solidFill>
                  <a:srgbClr val="171A18"/>
                </a:solidFill>
                <a:latin typeface="Open Sans Bold"/>
                <a:ea typeface="Open Sans Bold"/>
                <a:cs typeface="Open Sans Bold"/>
                <a:sym typeface="Open Sans Bold"/>
              </a:rPr>
              <a:t>“Development of a Data-Driven Crop Advisory System Using Soil and Environmental Parameters”</a:t>
            </a:r>
          </a:p>
          <a:p>
            <a:pPr algn="l">
              <a:lnSpc>
                <a:spcPts val="2799"/>
              </a:lnSpc>
            </a:pPr>
            <a:r>
              <a:rPr lang="en-US" sz="1999" b="true">
                <a:solidFill>
                  <a:srgbClr val="171A18"/>
                </a:solidFill>
                <a:latin typeface="Open Sans Bold"/>
                <a:ea typeface="Open Sans Bold"/>
                <a:cs typeface="Open Sans Bold"/>
                <a:sym typeface="Open Sans Bold"/>
              </a:rPr>
              <a:t>Our goal is to contribute toward smarter, more sustainable, and farmer-friendly agriculture using technology and data.</a:t>
            </a:r>
          </a:p>
          <a:p>
            <a:pPr algn="l">
              <a:lnSpc>
                <a:spcPts val="2799"/>
              </a:lnSpc>
              <a:spcBef>
                <a:spcPct val="0"/>
              </a:spcBef>
            </a:pPr>
          </a:p>
        </p:txBody>
      </p:sp>
      <p:sp>
        <p:nvSpPr>
          <p:cNvPr name="TextBox 10" id="10"/>
          <p:cNvSpPr txBox="true"/>
          <p:nvPr/>
        </p:nvSpPr>
        <p:spPr>
          <a:xfrm rot="0">
            <a:off x="8815056" y="6756250"/>
            <a:ext cx="8968537" cy="2082165"/>
          </a:xfrm>
          <a:prstGeom prst="rect">
            <a:avLst/>
          </a:prstGeom>
        </p:spPr>
        <p:txBody>
          <a:bodyPr anchor="t" rtlCol="false" tIns="0" lIns="0" bIns="0" rIns="0">
            <a:spAutoFit/>
          </a:bodyPr>
          <a:lstStyle/>
          <a:p>
            <a:pPr algn="just">
              <a:lnSpc>
                <a:spcPts val="3359"/>
              </a:lnSpc>
            </a:pPr>
            <a:r>
              <a:rPr lang="en-US" sz="2399" b="true">
                <a:solidFill>
                  <a:srgbClr val="000000"/>
                </a:solidFill>
                <a:latin typeface="HK Grotesk Bold"/>
                <a:ea typeface="HK Grotesk Bold"/>
                <a:cs typeface="HK Grotesk Bold"/>
                <a:sym typeface="HK Grotesk Bold"/>
              </a:rPr>
              <a:t>Team 189 – Learnathon 4.0</a:t>
            </a:r>
          </a:p>
          <a:p>
            <a:pPr algn="just" marL="518157" indent="-259078" lvl="1">
              <a:lnSpc>
                <a:spcPts val="3359"/>
              </a:lnSpc>
              <a:buFont typeface="Arial"/>
              <a:buChar char="•"/>
            </a:pPr>
            <a:r>
              <a:rPr lang="en-US" b="true" sz="2399">
                <a:solidFill>
                  <a:srgbClr val="000000"/>
                </a:solidFill>
                <a:latin typeface="HK Grotesk Bold"/>
                <a:ea typeface="HK Grotesk Bold"/>
                <a:cs typeface="HK Grotesk Bold"/>
                <a:sym typeface="HK Grotesk Bold"/>
              </a:rPr>
              <a:t>👨‍💻 Manan Patel 24CSE015</a:t>
            </a:r>
          </a:p>
          <a:p>
            <a:pPr algn="just" marL="518157" indent="-259078" lvl="1">
              <a:lnSpc>
                <a:spcPts val="3359"/>
              </a:lnSpc>
              <a:buFont typeface="Arial"/>
              <a:buChar char="•"/>
            </a:pPr>
            <a:r>
              <a:rPr lang="en-US" b="true" sz="2399">
                <a:solidFill>
                  <a:srgbClr val="000000"/>
                </a:solidFill>
                <a:latin typeface="HK Grotesk Bold"/>
                <a:ea typeface="HK Grotesk Bold"/>
                <a:cs typeface="HK Grotesk Bold"/>
                <a:sym typeface="HK Grotesk Bold"/>
              </a:rPr>
              <a:t>👨‍💻 Bharat Swaraj Sahu 24CSE057</a:t>
            </a:r>
          </a:p>
          <a:p>
            <a:pPr algn="just" marL="518157" indent="-259078" lvl="1">
              <a:lnSpc>
                <a:spcPts val="3359"/>
              </a:lnSpc>
              <a:buFont typeface="Arial"/>
              <a:buChar char="•"/>
            </a:pPr>
            <a:r>
              <a:rPr lang="en-US" b="true" sz="2399">
                <a:solidFill>
                  <a:srgbClr val="000000"/>
                </a:solidFill>
                <a:latin typeface="HK Grotesk Bold"/>
                <a:ea typeface="HK Grotesk Bold"/>
                <a:cs typeface="HK Grotesk Bold"/>
                <a:sym typeface="HK Grotesk Bold"/>
              </a:rPr>
              <a:t>👩‍💻 Suhani Kumari 24CSEDS014</a:t>
            </a:r>
          </a:p>
          <a:p>
            <a:pPr algn="just">
              <a:lnSpc>
                <a:spcPts val="3359"/>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DAGuAiMejRM</dc:identifier>
  <dcterms:modified xsi:type="dcterms:W3CDTF">2011-08-01T06:04:30Z</dcterms:modified>
  <cp:revision>1</cp:revision>
  <dc:title>Learnathon 4.0</dc:title>
</cp:coreProperties>
</file>

<file path=docProps/thumbnail.jpeg>
</file>